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Nunito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NunitoSans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NunitoSans-italic.fntdata"/><Relationship Id="rId23" Type="http://schemas.openxmlformats.org/officeDocument/2006/relationships/font" Target="fonts/Nunito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Nunito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46dc9f24a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46dc9f24a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eb6412792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eb6412792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cb7cb2e31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cb7cb2e31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cb7cb2e31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cb7cb2e31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cb7cb2e31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cb7cb2e31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cb7cb2e313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cb7cb2e313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b7cb2e313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cb7cb2e313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1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69400" y="894075"/>
            <a:ext cx="64203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Font typeface="Montserrat"/>
              <a:buNone/>
              <a:defRPr b="1" sz="6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cxnSp>
        <p:nvCxnSpPr>
          <p:cNvPr id="11" name="Google Shape;11;p2"/>
          <p:cNvCxnSpPr/>
          <p:nvPr/>
        </p:nvCxnSpPr>
        <p:spPr>
          <a:xfrm>
            <a:off x="546950" y="862275"/>
            <a:ext cx="3944400" cy="31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6950" y="494350"/>
            <a:ext cx="988651" cy="19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42475" y="3457700"/>
            <a:ext cx="2414875" cy="21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97539" y="4312513"/>
            <a:ext cx="2470051" cy="218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49886" y="-666430"/>
            <a:ext cx="2318363" cy="20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9855102">
            <a:off x="8024513" y="394377"/>
            <a:ext cx="1973573" cy="222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7">
            <a:alphaModFix/>
          </a:blip>
          <a:srcRect b="6402" l="0" r="0" t="0"/>
          <a:stretch/>
        </p:blipFill>
        <p:spPr>
          <a:xfrm>
            <a:off x="7638754" y="3543725"/>
            <a:ext cx="1140621" cy="127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7" name="Google Shape;67;p1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8" name="Google Shape;68;p1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311700" y="19615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500"/>
              <a:buFont typeface="Montserrat SemiBold"/>
              <a:buNone/>
              <a:defRPr sz="45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21" name="Google Shape;2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426151" y="-393875"/>
            <a:ext cx="3102526" cy="157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871722" y="3466000"/>
            <a:ext cx="2375102" cy="20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10197">
            <a:off x="6582901" y="3960075"/>
            <a:ext cx="2082526" cy="1846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Google Shape;24;p3"/>
          <p:cNvCxnSpPr/>
          <p:nvPr/>
        </p:nvCxnSpPr>
        <p:spPr>
          <a:xfrm>
            <a:off x="1221900" y="3122450"/>
            <a:ext cx="67002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5" name="Google Shape;25;p3"/>
          <p:cNvPicPr preferRelativeResize="0"/>
          <p:nvPr/>
        </p:nvPicPr>
        <p:blipFill rotWithShape="1">
          <a:blip r:embed="rId5">
            <a:alphaModFix/>
          </a:blip>
          <a:srcRect b="0" l="43788" r="0" t="0"/>
          <a:stretch/>
        </p:blipFill>
        <p:spPr>
          <a:xfrm>
            <a:off x="6823066" y="461100"/>
            <a:ext cx="1602185" cy="71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e seção 1">
  <p:cSld name="SECTION_HEADER_1">
    <p:bg>
      <p:bgPr>
        <a:solidFill>
          <a:schemeClr val="dk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311700" y="19615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sz="45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29" name="Google Shape;2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426151" y="-393875"/>
            <a:ext cx="3102526" cy="157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871722" y="3466000"/>
            <a:ext cx="2375102" cy="20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10197">
            <a:off x="6582901" y="3960075"/>
            <a:ext cx="2082526" cy="1846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4"/>
          <p:cNvCxnSpPr/>
          <p:nvPr/>
        </p:nvCxnSpPr>
        <p:spPr>
          <a:xfrm>
            <a:off x="1221900" y="3122450"/>
            <a:ext cx="67002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3" name="Google Shape;33;p4"/>
          <p:cNvPicPr preferRelativeResize="0"/>
          <p:nvPr/>
        </p:nvPicPr>
        <p:blipFill rotWithShape="1">
          <a:blip r:embed="rId5">
            <a:alphaModFix/>
          </a:blip>
          <a:srcRect b="0" l="43788" r="0" t="0"/>
          <a:stretch/>
        </p:blipFill>
        <p:spPr>
          <a:xfrm>
            <a:off x="6823066" y="461100"/>
            <a:ext cx="1602185" cy="71697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9855099">
            <a:off x="8168793" y="4004397"/>
            <a:ext cx="1518118" cy="171125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 txBox="1"/>
          <p:nvPr>
            <p:ph type="title"/>
          </p:nvPr>
        </p:nvSpPr>
        <p:spPr>
          <a:xfrm>
            <a:off x="416875" y="289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 SemiBold"/>
              <a:buChar char="●"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○"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■"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●"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○"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■"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●"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○"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■"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5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buNone/>
              <a:defRPr sz="15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buNone/>
              <a:defRPr sz="15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buNone/>
              <a:defRPr sz="15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buNone/>
              <a:defRPr sz="15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buNone/>
              <a:defRPr sz="15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buNone/>
              <a:defRPr sz="15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buNone/>
              <a:defRPr sz="15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buNone/>
              <a:defRPr sz="15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cxnSp>
        <p:nvCxnSpPr>
          <p:cNvPr id="40" name="Google Shape;40;p5"/>
          <p:cNvCxnSpPr/>
          <p:nvPr/>
        </p:nvCxnSpPr>
        <p:spPr>
          <a:xfrm>
            <a:off x="546950" y="862275"/>
            <a:ext cx="3944400" cy="31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1" name="Google Shape;41;p5"/>
          <p:cNvPicPr preferRelativeResize="0"/>
          <p:nvPr/>
        </p:nvPicPr>
        <p:blipFill rotWithShape="1">
          <a:blip r:embed="rId3">
            <a:alphaModFix/>
          </a:blip>
          <a:srcRect b="0" l="43788" r="0" t="0"/>
          <a:stretch/>
        </p:blipFill>
        <p:spPr>
          <a:xfrm>
            <a:off x="6823066" y="461100"/>
            <a:ext cx="1602185" cy="71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rpo 1">
  <p:cSld name="TITLE_AND_BODY_1">
    <p:bg>
      <p:bgPr>
        <a:solidFill>
          <a:srgbClr val="F1F1F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9855099">
            <a:off x="8168793" y="4004397"/>
            <a:ext cx="1518118" cy="171125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 txBox="1"/>
          <p:nvPr>
            <p:ph type="title"/>
          </p:nvPr>
        </p:nvSpPr>
        <p:spPr>
          <a:xfrm>
            <a:off x="416875" y="289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SemiBold"/>
              <a:buNone/>
              <a:defRPr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 SemiBold"/>
              <a:buChar char="●"/>
              <a:defRPr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○"/>
              <a:defRPr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■"/>
              <a:defRPr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 Sans"/>
              <a:buChar char="●"/>
              <a:defRPr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 Sans"/>
              <a:buChar char="○"/>
              <a:defRPr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 Sans"/>
              <a:buChar char="■"/>
              <a:defRPr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 Sans"/>
              <a:buChar char="●"/>
              <a:defRPr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 Sans"/>
              <a:buChar char="○"/>
              <a:defRPr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 Sans"/>
              <a:buChar char="■"/>
              <a:defRPr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5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buNone/>
              <a:defRPr sz="15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buNone/>
              <a:defRPr sz="15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buNone/>
              <a:defRPr sz="15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buNone/>
              <a:defRPr sz="15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buNone/>
              <a:defRPr sz="15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buNone/>
              <a:defRPr sz="15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buNone/>
              <a:defRPr sz="15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buNone/>
              <a:defRPr sz="15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cxnSp>
        <p:nvCxnSpPr>
          <p:cNvPr id="47" name="Google Shape;47;p6"/>
          <p:cNvCxnSpPr/>
          <p:nvPr/>
        </p:nvCxnSpPr>
        <p:spPr>
          <a:xfrm>
            <a:off x="546950" y="862275"/>
            <a:ext cx="3944400" cy="318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8" name="Google Shape;48;p6"/>
          <p:cNvPicPr preferRelativeResize="0"/>
          <p:nvPr/>
        </p:nvPicPr>
        <p:blipFill rotWithShape="1">
          <a:blip r:embed="rId3">
            <a:alphaModFix/>
          </a:blip>
          <a:srcRect b="0" l="43788" r="0" t="0"/>
          <a:stretch/>
        </p:blipFill>
        <p:spPr>
          <a:xfrm>
            <a:off x="6823066" y="461100"/>
            <a:ext cx="1602185" cy="71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2" name="Google Shape;52;p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3" name="Google Shape;6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ctrTitle"/>
          </p:nvPr>
        </p:nvSpPr>
        <p:spPr>
          <a:xfrm>
            <a:off x="469400" y="894075"/>
            <a:ext cx="64203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Programação Orientada ao Objeto</a:t>
            </a:r>
            <a:r>
              <a:rPr lang="pt-BR"/>
              <a:t>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311700" y="17299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200"/>
              <a:t>1.</a:t>
            </a:r>
            <a:endParaRPr sz="6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200"/>
              <a:t>Paradigma</a:t>
            </a:r>
            <a:endParaRPr sz="6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416875" y="289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Paradigma</a:t>
            </a:r>
            <a:endParaRPr/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/>
              <a:t>Paradigma da Programação</a:t>
            </a:r>
            <a:r>
              <a:rPr lang="pt-BR"/>
              <a:t>: descreve como uma linguagem de programação funciona em sua estruturação e execução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 u="sng"/>
              <a:t>Definição Intuitiva</a:t>
            </a:r>
            <a:r>
              <a:rPr lang="pt-BR"/>
              <a:t>: entenda como um conjunto de ferramentas que induz a um estilo específico de resolução de problemas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 u="sng"/>
              <a:t>Programação Orientada ao Objeto</a:t>
            </a:r>
            <a:r>
              <a:rPr lang="pt-BR"/>
              <a:t>: é um paradigma da </a:t>
            </a:r>
            <a:r>
              <a:rPr lang="pt-BR"/>
              <a:t>programação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 u="sng"/>
              <a:t>Python</a:t>
            </a:r>
            <a:r>
              <a:rPr lang="pt-BR"/>
              <a:t>: linguagem conhecida por ser orientada ao objeto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311700" y="17299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200"/>
              <a:t>2</a:t>
            </a:r>
            <a:r>
              <a:rPr lang="pt-BR" sz="6200"/>
              <a:t>.</a:t>
            </a:r>
            <a:endParaRPr sz="6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200"/>
              <a:t>Conceitos</a:t>
            </a:r>
            <a:endParaRPr sz="6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416875" y="289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Classes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Classes possuem atributos e métodos</a:t>
            </a:r>
            <a:endParaRPr/>
          </a:p>
          <a:p>
            <a:pPr indent="0" lvl="0" marL="0" rtl="0" algn="l">
              <a:lnSpc>
                <a:spcPct val="135714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050">
                <a:solidFill>
                  <a:srgbClr val="569CD6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pt-BR" sz="1050">
                <a:solidFill>
                  <a:srgbClr val="4EC9B0"/>
                </a:solidFill>
                <a:latin typeface="Courier New"/>
                <a:ea typeface="Courier New"/>
                <a:cs typeface="Courier New"/>
                <a:sym typeface="Courier New"/>
              </a:rPr>
              <a:t>aluno</a:t>
            </a: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():</a:t>
            </a:r>
            <a:endParaRPr sz="1050">
              <a:solidFill>
                <a:srgbClr val="CCCCC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pt-BR" sz="1050">
                <a:solidFill>
                  <a:srgbClr val="569CD6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pt-BR" sz="1050">
                <a:solidFill>
                  <a:srgbClr val="DCDCAA"/>
                </a:solidFill>
                <a:latin typeface="Courier New"/>
                <a:ea typeface="Courier New"/>
                <a:cs typeface="Courier New"/>
                <a:sym typeface="Courier New"/>
              </a:rPr>
              <a:t>__init__</a:t>
            </a: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pt-BR" sz="1050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pt-BR" sz="1050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nome</a:t>
            </a: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pt-BR" sz="1050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nota1</a:t>
            </a: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pt-BR" sz="1050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nota2</a:t>
            </a: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1050">
              <a:solidFill>
                <a:srgbClr val="CCCCC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pt-BR" sz="1050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pt-BR" sz="1050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nome</a:t>
            </a: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pt-BR" sz="105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pt-BR" sz="1050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nome</a:t>
            </a:r>
            <a:endParaRPr sz="1050">
              <a:solidFill>
                <a:srgbClr val="9CDCF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pt-BR" sz="1050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pt-BR" sz="1050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nota1</a:t>
            </a: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pt-BR" sz="105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pt-BR" sz="1050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nota1</a:t>
            </a:r>
            <a:endParaRPr sz="1050">
              <a:solidFill>
                <a:srgbClr val="9CDCF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pt-BR" sz="1050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pt-BR" sz="1050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nota2</a:t>
            </a: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pt-BR" sz="105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pt-BR" sz="1050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nota2</a:t>
            </a:r>
            <a:endParaRPr sz="1050">
              <a:solidFill>
                <a:srgbClr val="9CDCFE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pt-BR" sz="1050">
                <a:solidFill>
                  <a:srgbClr val="569CD6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pt-BR" sz="1050">
                <a:solidFill>
                  <a:srgbClr val="DCDCAA"/>
                </a:solidFill>
                <a:latin typeface="Courier New"/>
                <a:ea typeface="Courier New"/>
                <a:cs typeface="Courier New"/>
                <a:sym typeface="Courier New"/>
              </a:rPr>
              <a:t>media</a:t>
            </a: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pt-BR" sz="1050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1050">
              <a:solidFill>
                <a:srgbClr val="CCCCC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pt-BR" sz="1050">
                <a:solidFill>
                  <a:srgbClr val="C586C0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lang="pt-BR" sz="1050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pt-BR" sz="1050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nota1</a:t>
            </a: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pt-BR" sz="105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pt-BR" sz="1050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pt-BR" sz="1050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nota2</a:t>
            </a: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lang="pt-BR" sz="105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pt-BR" sz="1050">
                <a:solidFill>
                  <a:srgbClr val="B5CEA8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sz="1050">
              <a:solidFill>
                <a:srgbClr val="B5CEA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CCCCC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“Receita para a construção de Objetos”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Atributos: dados dessa classe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Métodos: funções de cada classe</a:t>
            </a:r>
            <a:endParaRPr/>
          </a:p>
        </p:txBody>
      </p:sp>
      <p:sp>
        <p:nvSpPr>
          <p:cNvPr id="107" name="Google Shape;10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 rotWithShape="1">
          <a:blip r:embed="rId3">
            <a:alphaModFix/>
          </a:blip>
          <a:srcRect b="5893" l="3074" r="53978" t="5217"/>
          <a:stretch/>
        </p:blipFill>
        <p:spPr>
          <a:xfrm>
            <a:off x="5516425" y="1546475"/>
            <a:ext cx="2470750" cy="30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416875" y="289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Objetos</a:t>
            </a:r>
            <a:endParaRPr/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Objetos são instâncias de uma classe</a:t>
            </a:r>
            <a:endParaRPr/>
          </a:p>
          <a:p>
            <a:pPr indent="0" lvl="0" marL="0" rtl="0" algn="l">
              <a:lnSpc>
                <a:spcPct val="135714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050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michel</a:t>
            </a: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pt-BR" sz="105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pt-BR" sz="1050">
                <a:solidFill>
                  <a:srgbClr val="4EC9B0"/>
                </a:solidFill>
                <a:latin typeface="Courier New"/>
                <a:ea typeface="Courier New"/>
                <a:cs typeface="Courier New"/>
                <a:sym typeface="Courier New"/>
              </a:rPr>
              <a:t>aluno</a:t>
            </a: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pt-BR" sz="1050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nome</a:t>
            </a: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pt-BR" sz="105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pt-BR" sz="1050">
                <a:solidFill>
                  <a:srgbClr val="CE9178"/>
                </a:solidFill>
                <a:latin typeface="Courier New"/>
                <a:ea typeface="Courier New"/>
                <a:cs typeface="Courier New"/>
                <a:sym typeface="Courier New"/>
              </a:rPr>
              <a:t>"Michel"</a:t>
            </a: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pt-BR" sz="1050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nota1</a:t>
            </a: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pt-BR" sz="105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pt-BR" sz="1050">
                <a:solidFill>
                  <a:srgbClr val="B5CEA8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pt-BR" sz="1050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nota2</a:t>
            </a: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pt-BR" sz="1050">
                <a:solidFill>
                  <a:srgbClr val="D4D4D4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pt-BR" sz="1050">
                <a:solidFill>
                  <a:srgbClr val="B5CEA8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050">
              <a:solidFill>
                <a:srgbClr val="CCCCC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CCCCC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>
                <a:solidFill>
                  <a:srgbClr val="DCDCAA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pt-BR" sz="1050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michel</a:t>
            </a: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pt-BR" sz="1050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nome</a:t>
            </a: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pt-BR" sz="1050">
                <a:solidFill>
                  <a:srgbClr val="9CDCFE"/>
                </a:solidFill>
                <a:latin typeface="Courier New"/>
                <a:ea typeface="Courier New"/>
                <a:cs typeface="Courier New"/>
                <a:sym typeface="Courier New"/>
              </a:rPr>
              <a:t>michel</a:t>
            </a: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pt-BR" sz="1050">
                <a:solidFill>
                  <a:srgbClr val="DCDCAA"/>
                </a:solidFill>
                <a:latin typeface="Courier New"/>
                <a:ea typeface="Courier New"/>
                <a:cs typeface="Courier New"/>
                <a:sym typeface="Courier New"/>
              </a:rPr>
              <a:t>media</a:t>
            </a: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())</a:t>
            </a:r>
            <a:endParaRPr sz="1050">
              <a:solidFill>
                <a:srgbClr val="CCCCC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CCCCC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## Michel 8.5</a:t>
            </a:r>
            <a:endParaRPr sz="1050">
              <a:solidFill>
                <a:srgbClr val="CCCCC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CCCCC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BR"/>
              <a:t>“Espécime daquela classe”</a:t>
            </a:r>
            <a:endParaRPr/>
          </a:p>
        </p:txBody>
      </p:sp>
      <p:sp>
        <p:nvSpPr>
          <p:cNvPr id="115" name="Google Shape;11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16" name="Google Shape;116;p20"/>
          <p:cNvPicPr preferRelativeResize="0"/>
          <p:nvPr/>
        </p:nvPicPr>
        <p:blipFill rotWithShape="1">
          <a:blip r:embed="rId3">
            <a:alphaModFix/>
          </a:blip>
          <a:srcRect b="5893" l="52909" r="3467" t="5217"/>
          <a:stretch/>
        </p:blipFill>
        <p:spPr>
          <a:xfrm>
            <a:off x="5516450" y="1546475"/>
            <a:ext cx="2509600" cy="30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311700" y="17299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200"/>
              <a:t>3</a:t>
            </a:r>
            <a:r>
              <a:rPr lang="pt-BR" sz="6200"/>
              <a:t>.</a:t>
            </a:r>
            <a:endParaRPr sz="6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200"/>
              <a:t>Pilares da OOP</a:t>
            </a:r>
            <a:endParaRPr sz="6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416875" y="289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Pilares da OOP</a:t>
            </a:r>
            <a:endParaRPr/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/>
              <a:t>Abstração</a:t>
            </a:r>
            <a:r>
              <a:rPr lang="pt-BR"/>
              <a:t>: identidade do objeto, isto é, seu nome, métodos e propriedades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 u="sng"/>
              <a:t>Herança</a:t>
            </a:r>
            <a:r>
              <a:rPr lang="pt-BR"/>
              <a:t>: uma classe (</a:t>
            </a:r>
            <a:r>
              <a:rPr lang="pt-BR"/>
              <a:t>subclasse</a:t>
            </a:r>
            <a:r>
              <a:rPr lang="pt-BR"/>
              <a:t>) pode herdar todas as propriedade, métodos e assinaturas de métodos de classes ancestrais (superclasse)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 u="sng"/>
              <a:t>Polimorfismo</a:t>
            </a:r>
            <a:r>
              <a:rPr lang="pt-BR"/>
              <a:t>: a implementação de uma classe herdeira pode alterar o comportamento em relação à classe que descende; é possível assumir que está interagindo com o objeto de uma superclasse, mas está interagindo com o objeto de uma subclasse com um comportamento completamente diferente, adicionando ou modificando os métodos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 u="sng"/>
              <a:t>Encapsulamento</a:t>
            </a:r>
            <a:r>
              <a:rPr lang="pt-BR"/>
              <a:t>: os detalhes da implementação ficam escondidos de quem usa, então não é necessário saber como uma classe funciona e é composta para interagir com seus atributos e métodos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F1F1F1"/>
      </a:dk1>
      <a:lt1>
        <a:srgbClr val="081133"/>
      </a:lt1>
      <a:dk2>
        <a:srgbClr val="FFFFFF"/>
      </a:dk2>
      <a:lt2>
        <a:srgbClr val="FFFFFF"/>
      </a:lt2>
      <a:accent1>
        <a:srgbClr val="F751A5"/>
      </a:accent1>
      <a:accent2>
        <a:srgbClr val="914ECD"/>
      </a:accent2>
      <a:accent3>
        <a:srgbClr val="264FE8"/>
      </a:accent3>
      <a:accent4>
        <a:srgbClr val="05A31A"/>
      </a:accent4>
      <a:accent5>
        <a:srgbClr val="4EA0FF"/>
      </a:accent5>
      <a:accent6>
        <a:srgbClr val="EEFF41"/>
      </a:accent6>
      <a:hlink>
        <a:srgbClr val="F751A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